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>
      <p:cViewPr varScale="1">
        <p:scale>
          <a:sx n="46" d="100"/>
          <a:sy n="46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749" r="6337" b="9676"/>
          <a:stretch>
            <a:fillRect/>
          </a:stretch>
        </p:blipFill>
        <p:spPr>
          <a:xfrm>
            <a:off x="-56151" y="0"/>
            <a:ext cx="24502355" cy="13845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55205" y="67807"/>
            <a:ext cx="9765987" cy="255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56149" y="5568579"/>
            <a:ext cx="18392138" cy="6076483"/>
          </a:xfrm>
          <a:prstGeom prst="rect">
            <a:avLst/>
          </a:prstGeom>
          <a:solidFill>
            <a:srgbClr val="0042A9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ЦИФРОВИЗАЦИЯ"/>
          <p:cNvSpPr txBox="1">
            <a:spLocks noGrp="1"/>
          </p:cNvSpPr>
          <p:nvPr>
            <p:ph type="ctrTitle"/>
          </p:nvPr>
        </p:nvSpPr>
        <p:spPr>
          <a:xfrm>
            <a:off x="-56150" y="6825548"/>
            <a:ext cx="18392139" cy="356254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defTabSz="685800">
              <a:defRPr sz="13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bg-BG" sz="11000" dirty="0">
                <a:effectLst/>
              </a:rPr>
              <a:t>ОБРАЗОВАНИЕ  И МЛАДЕЖКИ ПОЛИТИКИ</a:t>
            </a:r>
            <a:endParaRPr sz="11000" dirty="0"/>
          </a:p>
        </p:txBody>
      </p:sp>
    </p:spTree>
    <p:extLst>
      <p:ext uri="{BB962C8B-B14F-4D97-AF65-F5344CB8AC3E}">
        <p14:creationId xmlns:p14="http://schemas.microsoft.com/office/powerpoint/2010/main" val="29476771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00" y="-39174"/>
            <a:ext cx="24453644" cy="1375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340826" y="2634915"/>
            <a:ext cx="11484248" cy="9783103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ОБРАЗОВАНИЕ ЗА ВСЯКО ДЕТЕ </a:t>
            </a:r>
          </a:p>
          <a:p>
            <a:pPr algn="just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Равен достъп до образование</a:t>
            </a:r>
          </a:p>
          <a:p>
            <a:pPr algn="just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Преодоляване на неграмотността чрез качествено образование </a:t>
            </a:r>
          </a:p>
          <a:p>
            <a:pPr algn="just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Върнати в класните стаи 41 890 деца</a:t>
            </a:r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31980" y="3302591"/>
            <a:ext cx="11397405" cy="776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608"/>
            <a:ext cx="24479375" cy="13701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39484" y="2863515"/>
            <a:ext cx="11623732" cy="8574234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ОБРАЗОВАНИЕ, ОСНОВАНО НА ЦЕННОСТИ</a:t>
            </a:r>
          </a:p>
          <a:p>
            <a:pPr algn="just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Толерантност </a:t>
            </a:r>
          </a:p>
          <a:p>
            <a:pPr algn="just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Уважение</a:t>
            </a:r>
          </a:p>
          <a:p>
            <a:pPr algn="just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Традиции </a:t>
            </a:r>
          </a:p>
          <a:p>
            <a:pPr algn="just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Патриотичен дух</a:t>
            </a:r>
          </a:p>
        </p:txBody>
      </p:sp>
      <p:pic>
        <p:nvPicPr>
          <p:cNvPr id="12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64409" y="3302591"/>
            <a:ext cx="10632474" cy="7766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24384000" cy="13715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Text Placeholder 2"/>
          <p:cNvSpPr txBox="1">
            <a:spLocks noGrp="1"/>
          </p:cNvSpPr>
          <p:nvPr>
            <p:ph type="body" idx="1"/>
          </p:nvPr>
        </p:nvSpPr>
        <p:spPr>
          <a:xfrm>
            <a:off x="371957" y="1518833"/>
            <a:ext cx="11639229" cy="11871704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ИНВЕСТИЦИИ В УЧИТЕЛИТЕ</a:t>
            </a:r>
          </a:p>
          <a:p>
            <a:pPr algn="just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Увеличение на бюджета за образование с 950 млн. лева за последните 2 години</a:t>
            </a:r>
          </a:p>
          <a:p>
            <a:pPr algn="just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Увеличение с 35% на учителските заплати  </a:t>
            </a:r>
          </a:p>
          <a:p>
            <a:pPr algn="just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Двойно увеличение на учителските заплати до края на мандата</a:t>
            </a:r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63957" y="2548097"/>
            <a:ext cx="10680585" cy="7766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77"/>
            <a:ext cx="24384000" cy="1370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Title 3"/>
          <p:cNvSpPr txBox="1">
            <a:spLocks noGrp="1"/>
          </p:cNvSpPr>
          <p:nvPr>
            <p:ph type="title"/>
          </p:nvPr>
        </p:nvSpPr>
        <p:spPr>
          <a:xfrm>
            <a:off x="314142" y="2396216"/>
            <a:ext cx="11537616" cy="21852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t>ОБРАЗОВАНИЕ ЗА БЪДЕЩЕТО</a:t>
            </a:r>
          </a:p>
        </p:txBody>
      </p:sp>
      <p:sp>
        <p:nvSpPr>
          <p:cNvPr id="141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-26100" y="5191931"/>
            <a:ext cx="11751262" cy="7532177"/>
          </a:xfrm>
          <a:prstGeom prst="rect">
            <a:avLst/>
          </a:prstGeom>
        </p:spPr>
        <p:txBody>
          <a:bodyPr/>
          <a:lstStyle/>
          <a:p>
            <a:pPr marL="685800" indent="-685800" algn="just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Модернизиране на материално-техническата база на над 500 училища на стойност над 700 млн. лева </a:t>
            </a:r>
          </a:p>
          <a:p>
            <a:pPr algn="just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just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Повишаване на квалификацията на учителите </a:t>
            </a:r>
          </a:p>
          <a:p>
            <a:pPr algn="just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just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Разширяване и развитие на дуалната форма на образование</a:t>
            </a:r>
          </a:p>
        </p:txBody>
      </p:sp>
      <p:pic>
        <p:nvPicPr>
          <p:cNvPr id="14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2192000" y="5987927"/>
            <a:ext cx="11935326" cy="795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18793" t="1656" r="17081"/>
          <a:stretch>
            <a:fillRect/>
          </a:stretch>
        </p:blipFill>
        <p:spPr>
          <a:xfrm>
            <a:off x="16280660" y="2112055"/>
            <a:ext cx="8103341" cy="5944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243840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itle 3"/>
          <p:cNvSpPr txBox="1">
            <a:spLocks noGrp="1"/>
          </p:cNvSpPr>
          <p:nvPr>
            <p:ph type="title"/>
          </p:nvPr>
        </p:nvSpPr>
        <p:spPr>
          <a:xfrm>
            <a:off x="272715" y="2730882"/>
            <a:ext cx="11919286" cy="226275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ИНВЕСТИЦИИ В ИНОВАЦИИ И КЛЮЧОВИ УМЕНИЯ</a:t>
            </a:r>
          </a:p>
        </p:txBody>
      </p:sp>
      <p:sp>
        <p:nvSpPr>
          <p:cNvPr id="149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72715" y="5565344"/>
            <a:ext cx="11328736" cy="7485682"/>
          </a:xfrm>
          <a:prstGeom prst="rect">
            <a:avLst/>
          </a:prstGeom>
        </p:spPr>
        <p:txBody>
          <a:bodyPr/>
          <a:lstStyle/>
          <a:p>
            <a:pPr marL="685800" indent="-685800" algn="just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Дигитализация на образованието</a:t>
            </a:r>
          </a:p>
          <a:p>
            <a:pPr algn="just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just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Акцент върху ключови умения в областта на предприемачеството и активната гражданска позиция </a:t>
            </a:r>
          </a:p>
          <a:p>
            <a:pPr algn="just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just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Активно партньорство с бизнеса </a:t>
            </a:r>
          </a:p>
        </p:txBody>
      </p:sp>
      <p:pic>
        <p:nvPicPr>
          <p:cNvPr id="150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85558" y="3302591"/>
            <a:ext cx="10989542" cy="776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00" y="1"/>
            <a:ext cx="244101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itle 3"/>
          <p:cNvSpPr txBox="1">
            <a:spLocks noGrp="1"/>
          </p:cNvSpPr>
          <p:nvPr>
            <p:ph type="title"/>
          </p:nvPr>
        </p:nvSpPr>
        <p:spPr>
          <a:xfrm>
            <a:off x="352439" y="2144551"/>
            <a:ext cx="11521576" cy="218526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ЕВРОПА ЗА МЛАДИТЕ</a:t>
            </a:r>
          </a:p>
        </p:txBody>
      </p:sp>
      <p:sp>
        <p:nvSpPr>
          <p:cNvPr id="156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91400" y="5357033"/>
            <a:ext cx="11900601" cy="7063568"/>
          </a:xfrm>
          <a:prstGeom prst="rect">
            <a:avLst/>
          </a:prstGeom>
        </p:spPr>
        <p:txBody>
          <a:bodyPr/>
          <a:lstStyle/>
          <a:p>
            <a:pPr marL="685800" indent="-685800" algn="l"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 3 пъти по-висок бюджет за програмата „Еразъм +“</a:t>
            </a:r>
          </a:p>
          <a:p>
            <a:pPr algn="l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l"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 3 пъти повече млади хора ще бъдат обучени  </a:t>
            </a:r>
          </a:p>
        </p:txBody>
      </p:sp>
      <p:pic>
        <p:nvPicPr>
          <p:cNvPr id="157" name="Picture Placeholder 9" descr="Picture Placeholder 9"/>
          <p:cNvPicPr>
            <a:picLocks noChangeAspect="1"/>
          </p:cNvPicPr>
          <p:nvPr/>
        </p:nvPicPr>
        <p:blipFill>
          <a:blip r:embed="rId4">
            <a:extLst/>
          </a:blip>
          <a:srcRect l="2797" r="2796"/>
          <a:stretch>
            <a:fillRect/>
          </a:stretch>
        </p:blipFill>
        <p:spPr>
          <a:xfrm>
            <a:off x="12571025" y="3302591"/>
            <a:ext cx="11411923" cy="7766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ACKGROUND_8x5Q_GRAY.jpg" descr="BACKGROUND_8x5Q_G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"/>
            <a:ext cx="2438400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o-Logos.png" descr="Co-Log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0660" y="293773"/>
            <a:ext cx="7494441" cy="196055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-26100" y="3302591"/>
            <a:ext cx="12218101" cy="7766041"/>
          </a:xfrm>
          <a:prstGeom prst="rect">
            <a:avLst/>
          </a:prstGeom>
          <a:solidFill>
            <a:srgbClr val="23549F">
              <a:alpha val="728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itle 3"/>
          <p:cNvSpPr txBox="1">
            <a:spLocks noGrp="1"/>
          </p:cNvSpPr>
          <p:nvPr>
            <p:ph type="title"/>
          </p:nvPr>
        </p:nvSpPr>
        <p:spPr>
          <a:xfrm>
            <a:off x="251332" y="2546426"/>
            <a:ext cx="11714081" cy="1893841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t>НОВИ РАБОТНИ МЕСТА ЗА МЛАДЕЖИ</a:t>
            </a:r>
          </a:p>
        </p:txBody>
      </p:sp>
      <p:sp>
        <p:nvSpPr>
          <p:cNvPr id="163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91400" y="5196432"/>
            <a:ext cx="10514639" cy="7063568"/>
          </a:xfrm>
          <a:prstGeom prst="rect">
            <a:avLst/>
          </a:prstGeom>
        </p:spPr>
        <p:txBody>
          <a:bodyPr/>
          <a:lstStyle/>
          <a:p>
            <a:pPr marL="685800" indent="-685800" algn="l">
              <a:buSzPct val="100000"/>
              <a:buFont typeface="Arial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България има по-ниска от средната за ЕС младежка безработица – 12.4% срещу 15% за ЕС</a:t>
            </a:r>
          </a:p>
          <a:p>
            <a:pPr algn="l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l">
              <a:buSzPct val="100000"/>
              <a:buFont typeface="Arial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 2019 г. се увеличава възнаграждението на младежите по програма „Старт в кариерата“</a:t>
            </a:r>
          </a:p>
        </p:txBody>
      </p:sp>
      <p:pic>
        <p:nvPicPr>
          <p:cNvPr id="164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12841" y="3302591"/>
            <a:ext cx="11378708" cy="7766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Macintosh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White</vt:lpstr>
      <vt:lpstr>ОБРАЗОВАНИЕ  И МЛАДЕЖКИ ПОЛИТИКИ</vt:lpstr>
      <vt:lpstr>PowerPoint Presentation</vt:lpstr>
      <vt:lpstr>PowerPoint Presentation</vt:lpstr>
      <vt:lpstr>PowerPoint Presentation</vt:lpstr>
      <vt:lpstr>ОБРАЗОВАНИЕ ЗА БЪДЕЩЕТО</vt:lpstr>
      <vt:lpstr>ИНВЕСТИЦИИ В ИНОВАЦИИ И КЛЮЧОВИ УМЕНИЯ</vt:lpstr>
      <vt:lpstr>ЕВРОПА ЗА МЛАДИТЕ</vt:lpstr>
      <vt:lpstr>НОВИ РАБОТНИ МЕСТА ЗА МЛАДЕЖИ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И МЛАДЕЖКИ ПОЛИТИКИ</dc:title>
  <cp:lastModifiedBy>Microsoft Office User</cp:lastModifiedBy>
  <cp:revision>1</cp:revision>
  <dcterms:modified xsi:type="dcterms:W3CDTF">2019-04-18T12:42:20Z</dcterms:modified>
</cp:coreProperties>
</file>