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>
      <p:cViewPr varScale="1">
        <p:scale>
          <a:sx n="46" d="100"/>
          <a:sy n="46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749" r="6337" b="9676"/>
          <a:stretch>
            <a:fillRect/>
          </a:stretch>
        </p:blipFill>
        <p:spPr>
          <a:xfrm>
            <a:off x="-56149" y="0"/>
            <a:ext cx="24502355" cy="1384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55205" y="67807"/>
            <a:ext cx="9765987" cy="2554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56149" y="5568579"/>
            <a:ext cx="18392138" cy="6076483"/>
          </a:xfrm>
          <a:prstGeom prst="rect">
            <a:avLst/>
          </a:prstGeom>
          <a:solidFill>
            <a:srgbClr val="0042A9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1" name="ЦИФРОВИЗАЦИЯ"/>
          <p:cNvSpPr txBox="1">
            <a:spLocks noGrp="1"/>
          </p:cNvSpPr>
          <p:nvPr>
            <p:ph type="ctrTitle"/>
          </p:nvPr>
        </p:nvSpPr>
        <p:spPr>
          <a:xfrm>
            <a:off x="-56149" y="7412732"/>
            <a:ext cx="18392138" cy="238817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685800">
              <a:defRPr sz="13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bg-BG" sz="11000" dirty="0"/>
              <a:t>СОЦИАЛНА ПОЛИТИКА</a:t>
            </a:r>
            <a:endParaRPr sz="11000" dirty="0"/>
          </a:p>
        </p:txBody>
      </p:sp>
    </p:spTree>
    <p:extLst>
      <p:ext uri="{BB962C8B-B14F-4D97-AF65-F5344CB8AC3E}">
        <p14:creationId xmlns:p14="http://schemas.microsoft.com/office/powerpoint/2010/main" val="39543938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4354" y="-103579"/>
            <a:ext cx="26812706" cy="14578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European-Pillar-of-Social-Rights-1024x520.jpg" descr="European-Pillar-of-Social-Rights-1024x520.jpg"/>
          <p:cNvPicPr>
            <a:picLocks noChangeAspect="1"/>
          </p:cNvPicPr>
          <p:nvPr/>
        </p:nvPicPr>
        <p:blipFill>
          <a:blip r:embed="rId3">
            <a:extLst/>
          </a:blip>
          <a:srcRect l="14435" t="4143" r="14434" b="1639"/>
          <a:stretch>
            <a:fillRect/>
          </a:stretch>
        </p:blipFill>
        <p:spPr>
          <a:xfrm>
            <a:off x="13065265" y="3700602"/>
            <a:ext cx="10523573" cy="7078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Co-Logos.png" descr="Co-Logo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ГЕРБ работи по европейски политики залегнаили в Европейския стълб на социалните права."/>
          <p:cNvGrpSpPr/>
          <p:nvPr/>
        </p:nvGrpSpPr>
        <p:grpSpPr>
          <a:xfrm>
            <a:off x="138704" y="3116851"/>
            <a:ext cx="12802546" cy="8137524"/>
            <a:chOff x="212919" y="189637"/>
            <a:chExt cx="12802544" cy="8137523"/>
          </a:xfrm>
        </p:grpSpPr>
        <p:sp>
          <p:nvSpPr>
            <p:cNvPr id="122" name="Rectangle"/>
            <p:cNvSpPr/>
            <p:nvPr/>
          </p:nvSpPr>
          <p:spPr>
            <a:xfrm>
              <a:off x="212919" y="189637"/>
              <a:ext cx="12802546" cy="8137524"/>
            </a:xfrm>
            <a:prstGeom prst="rect">
              <a:avLst/>
            </a:prstGeom>
            <a:solidFill>
              <a:srgbClr val="23549F">
                <a:alpha val="728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lnSpc>
                  <a:spcPct val="250000"/>
                </a:lnSpc>
                <a:defRPr sz="2300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123" name="ГЕРБ работи по европейски политики, залегнали в Европейския стълб на социалните права. Затова сме убедени, че разработването на силен европейски социален дневен ред трябва да бъде част от нашия икономически модел и да е сърцевината на принципите на ЕНП – солидарност, достойнство, и социална справедливост."/>
            <p:cNvSpPr txBox="1"/>
            <p:nvPr/>
          </p:nvSpPr>
          <p:spPr>
            <a:xfrm>
              <a:off x="385917" y="1596899"/>
              <a:ext cx="12478026" cy="532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ГЕРБ работи по европейски политики, залегнали в Европейския стълб на социалните права. Затова сме убедени, че разработването на силен европейски социален дневен ред трябва да бъде част от нашия икономически модел и да е сърцевината на принципите на ЕНП – солидарност, достойнство, и социална справедливост.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4354" y="-103579"/>
            <a:ext cx="26812706" cy="14578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Над 668 млн. лв. за подобряване достъпа до заетост и качеството на работните места."/>
          <p:cNvGrpSpPr/>
          <p:nvPr/>
        </p:nvGrpSpPr>
        <p:grpSpPr>
          <a:xfrm>
            <a:off x="-64496" y="3302593"/>
            <a:ext cx="12218101" cy="7766040"/>
            <a:chOff x="0" y="0"/>
            <a:chExt cx="12218099" cy="7766039"/>
          </a:xfrm>
        </p:grpSpPr>
        <p:sp>
          <p:nvSpPr>
            <p:cNvPr id="128" name="Rectangle"/>
            <p:cNvSpPr/>
            <p:nvPr/>
          </p:nvSpPr>
          <p:spPr>
            <a:xfrm>
              <a:off x="-1" y="0"/>
              <a:ext cx="12218101" cy="7766040"/>
            </a:xfrm>
            <a:prstGeom prst="rect">
              <a:avLst/>
            </a:prstGeom>
            <a:solidFill>
              <a:srgbClr val="23549F">
                <a:alpha val="728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250000"/>
                </a:lnSpc>
                <a:defRPr sz="36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29" name="ОПРЧР - Програмирани средства - почти 2,096 млрд. лв. или 98,14 % усвояемост към февруари 2019. Осигурена заетост на над 70 000 неактивни и безработни лица. Преминали през стажове и обучения - над 30 000 души."/>
            <p:cNvSpPr txBox="1"/>
            <p:nvPr/>
          </p:nvSpPr>
          <p:spPr>
            <a:xfrm>
              <a:off x="304108" y="1454145"/>
              <a:ext cx="11421219" cy="4857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ОПРЧР - Програмирани средства - почти 2,096 млрд. лв. или 98,14 % усвояемост към февруари 2019. Осигурена заетост на над 70 000 неактивни и безработни лица. Преминали през стажове и обучения - над 30 000 души.</a:t>
              </a:r>
            </a:p>
          </p:txBody>
        </p:sp>
      </p:grpSp>
      <p:pic>
        <p:nvPicPr>
          <p:cNvPr id="131" name="Picture3.png" descr="Pictur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49797" y="3931267"/>
            <a:ext cx="10774037" cy="5853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4354" y="-103579"/>
            <a:ext cx="26812706" cy="14578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Приблизително 600 млн. лв. европейски средства за намаляване на бедността и насърчаване на социалното включване, образователна, здравна, и социална инфраструктура."/>
          <p:cNvGrpSpPr/>
          <p:nvPr/>
        </p:nvGrpSpPr>
        <p:grpSpPr>
          <a:xfrm>
            <a:off x="173277" y="2956599"/>
            <a:ext cx="11672783" cy="8924882"/>
            <a:chOff x="-69771" y="469986"/>
            <a:chExt cx="11672782" cy="8924881"/>
          </a:xfrm>
        </p:grpSpPr>
        <p:sp>
          <p:nvSpPr>
            <p:cNvPr id="135" name="Rectangle"/>
            <p:cNvSpPr/>
            <p:nvPr/>
          </p:nvSpPr>
          <p:spPr>
            <a:xfrm>
              <a:off x="-69772" y="774901"/>
              <a:ext cx="11672783" cy="7375080"/>
            </a:xfrm>
            <a:prstGeom prst="rect">
              <a:avLst/>
            </a:prstGeom>
            <a:solidFill>
              <a:srgbClr val="23549F">
                <a:alpha val="728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lnSpc>
                  <a:spcPct val="250000"/>
                </a:lnSpc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36" name="Близо 70 000 лица в неравностойно положение са получили подкрепа с подобрен достъп до социални и здравни услуги. От тях - близо 20 000 деца, включени в мерки за деинституционализация, превенция и мерки, подкрепящи ранното детско развитие. Подкрепени над 60 000 младежи до 29 г., чрез схеми за младежска заетост,  стажове и обучения."/>
            <p:cNvSpPr txBox="1"/>
            <p:nvPr/>
          </p:nvSpPr>
          <p:spPr>
            <a:xfrm>
              <a:off x="244344" y="469986"/>
              <a:ext cx="11358667" cy="892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457200">
                <a:lnSpc>
                  <a:spcPct val="150000"/>
                </a:lnSpc>
                <a:defRPr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Близо 70 000 лица в неравностойно положение са получили подкрепа с подобрен достъп до социални и здравни услуги. От тях - близо 20 000 деца, включени в мерки за деинституционализация, превенция и мерки, подкрепящи ранното детско развитие. Подкрепени над 60 000 младежи до 29 г., чрез схеми за младежска заетост,  стажове и обучения.</a:t>
              </a:r>
              <a:endParaRPr sz="2800"/>
            </a:p>
          </p:txBody>
        </p:sp>
      </p:grpSp>
      <p:pic>
        <p:nvPicPr>
          <p:cNvPr id="138" name="Picture1.png" descr="Picture1.png"/>
          <p:cNvPicPr>
            <a:picLocks noChangeAspect="1"/>
          </p:cNvPicPr>
          <p:nvPr/>
        </p:nvPicPr>
        <p:blipFill>
          <a:blip r:embed="rId4">
            <a:extLst/>
          </a:blip>
          <a:srcRect l="10075" t="6325" r="10074" b="51575"/>
          <a:stretch>
            <a:fillRect/>
          </a:stretch>
        </p:blipFill>
        <p:spPr>
          <a:xfrm>
            <a:off x="15319910" y="2344582"/>
            <a:ext cx="8692251" cy="4350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2.png" descr="Pictur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49150" y="6723853"/>
            <a:ext cx="8975709" cy="6758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4354" y="-103579"/>
            <a:ext cx="26812706" cy="14578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ГЕРБ отделя специално внимание на деинституционализацията и в подкрепа на хората с увреждания."/>
          <p:cNvGrpSpPr/>
          <p:nvPr/>
        </p:nvGrpSpPr>
        <p:grpSpPr>
          <a:xfrm>
            <a:off x="-35869" y="3258024"/>
            <a:ext cx="12358340" cy="7855179"/>
            <a:chOff x="-1" y="0"/>
            <a:chExt cx="12358338" cy="7855178"/>
          </a:xfrm>
        </p:grpSpPr>
        <p:sp>
          <p:nvSpPr>
            <p:cNvPr id="143" name="Rectangle"/>
            <p:cNvSpPr/>
            <p:nvPr/>
          </p:nvSpPr>
          <p:spPr>
            <a:xfrm>
              <a:off x="-1" y="0"/>
              <a:ext cx="12358338" cy="7855178"/>
            </a:xfrm>
            <a:prstGeom prst="rect">
              <a:avLst/>
            </a:prstGeom>
            <a:solidFill>
              <a:srgbClr val="23549F">
                <a:alpha val="728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lnSpc>
                  <a:spcPct val="250000"/>
                </a:lnSpc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44" name="Почти 2500 приемни родители и повече от 4500 деца в приемна грижа. Подкрепа на реформата на услугите за възрастни и услуги за психично болни хора.…"/>
            <p:cNvSpPr txBox="1"/>
            <p:nvPr/>
          </p:nvSpPr>
          <p:spPr>
            <a:xfrm>
              <a:off x="53837" y="459229"/>
              <a:ext cx="11743016" cy="69367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 err="1"/>
                <a:t>Почти</a:t>
              </a:r>
              <a:r>
                <a:rPr dirty="0"/>
                <a:t> 2500 </a:t>
              </a:r>
              <a:r>
                <a:rPr dirty="0" err="1"/>
                <a:t>приемни</a:t>
              </a:r>
              <a:r>
                <a:rPr dirty="0"/>
                <a:t> </a:t>
              </a:r>
              <a:r>
                <a:rPr dirty="0" err="1"/>
                <a:t>родители</a:t>
              </a:r>
              <a:r>
                <a:rPr dirty="0"/>
                <a:t> </a:t>
              </a:r>
              <a:r>
                <a:rPr dirty="0" err="1"/>
                <a:t>и</a:t>
              </a:r>
              <a:r>
                <a:rPr dirty="0"/>
                <a:t> </a:t>
              </a:r>
              <a:r>
                <a:rPr dirty="0" err="1"/>
                <a:t>повече</a:t>
              </a:r>
              <a:r>
                <a:rPr dirty="0"/>
                <a:t> </a:t>
              </a:r>
              <a:r>
                <a:rPr dirty="0" err="1"/>
                <a:t>от</a:t>
              </a:r>
              <a:r>
                <a:rPr dirty="0"/>
                <a:t> 4500 </a:t>
              </a:r>
              <a:r>
                <a:rPr dirty="0" err="1"/>
                <a:t>деца</a:t>
              </a:r>
              <a:r>
                <a:rPr dirty="0"/>
                <a:t> </a:t>
              </a:r>
              <a:r>
                <a:rPr dirty="0" err="1"/>
                <a:t>в</a:t>
              </a:r>
              <a:r>
                <a:rPr dirty="0"/>
                <a:t> </a:t>
              </a:r>
              <a:r>
                <a:rPr dirty="0" err="1"/>
                <a:t>приемна</a:t>
              </a:r>
              <a:r>
                <a:rPr dirty="0"/>
                <a:t> </a:t>
              </a:r>
              <a:r>
                <a:rPr dirty="0" err="1"/>
                <a:t>грижа</a:t>
              </a:r>
              <a:r>
                <a:rPr dirty="0"/>
                <a:t>. </a:t>
              </a:r>
              <a:r>
                <a:rPr dirty="0" err="1"/>
                <a:t>Подкрепа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реформата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услугите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възрастни</a:t>
              </a:r>
              <a:r>
                <a:rPr dirty="0"/>
                <a:t> </a:t>
              </a:r>
              <a:r>
                <a:rPr dirty="0" err="1"/>
                <a:t>и</a:t>
              </a:r>
              <a:r>
                <a:rPr dirty="0"/>
                <a:t> </a:t>
              </a:r>
              <a:r>
                <a:rPr dirty="0" err="1"/>
                <a:t>услуги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психично</a:t>
              </a:r>
              <a:r>
                <a:rPr dirty="0"/>
                <a:t> </a:t>
              </a:r>
              <a:r>
                <a:rPr dirty="0" err="1"/>
                <a:t>болни</a:t>
              </a:r>
              <a:r>
                <a:rPr dirty="0"/>
                <a:t> </a:t>
              </a:r>
              <a:r>
                <a:rPr dirty="0" err="1"/>
                <a:t>хора</a:t>
              </a:r>
              <a:r>
                <a:rPr dirty="0"/>
                <a:t>.</a:t>
              </a:r>
            </a:p>
            <a:p>
              <a:pPr algn="l" defTabSz="457200"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 err="1"/>
                <a:t>Средногодишно</a:t>
              </a:r>
              <a:r>
                <a:rPr dirty="0"/>
                <a:t> 270 000 </a:t>
              </a:r>
              <a:r>
                <a:rPr dirty="0" err="1"/>
                <a:t>пакета</a:t>
              </a:r>
              <a:r>
                <a:rPr dirty="0"/>
                <a:t> </a:t>
              </a:r>
              <a:r>
                <a:rPr dirty="0" err="1"/>
                <a:t>хранителни</a:t>
              </a:r>
              <a:r>
                <a:rPr dirty="0"/>
                <a:t> </a:t>
              </a:r>
              <a:r>
                <a:rPr dirty="0" err="1"/>
                <a:t>продукти</a:t>
              </a:r>
              <a:r>
                <a:rPr dirty="0"/>
                <a:t> </a:t>
              </a:r>
              <a:r>
                <a:rPr dirty="0" err="1"/>
                <a:t>от</a:t>
              </a:r>
              <a:r>
                <a:rPr dirty="0"/>
                <a:t> </a:t>
              </a:r>
              <a:r>
                <a:rPr dirty="0" err="1"/>
                <a:t>първа</a:t>
              </a:r>
              <a:r>
                <a:rPr dirty="0"/>
                <a:t> </a:t>
              </a:r>
              <a:r>
                <a:rPr dirty="0" err="1"/>
                <a:t>необходимост</a:t>
              </a:r>
              <a:r>
                <a:rPr dirty="0"/>
                <a:t> </a:t>
              </a:r>
              <a:r>
                <a:rPr dirty="0" err="1"/>
                <a:t>са</a:t>
              </a:r>
              <a:r>
                <a:rPr dirty="0"/>
                <a:t> </a:t>
              </a:r>
              <a:r>
                <a:rPr dirty="0" err="1"/>
                <a:t>достигнали</a:t>
              </a:r>
              <a:r>
                <a:rPr dirty="0"/>
                <a:t> </a:t>
              </a:r>
              <a:r>
                <a:rPr dirty="0" err="1"/>
                <a:t>до</a:t>
              </a:r>
              <a:r>
                <a:rPr dirty="0"/>
                <a:t> 600 000 </a:t>
              </a:r>
              <a:r>
                <a:rPr dirty="0" err="1"/>
                <a:t>нуждаещи</a:t>
              </a:r>
              <a:r>
                <a:rPr dirty="0"/>
                <a:t> </a:t>
              </a:r>
              <a:r>
                <a:rPr dirty="0" err="1"/>
                <a:t>се</a:t>
              </a:r>
              <a:r>
                <a:rPr dirty="0"/>
                <a:t> </a:t>
              </a:r>
              <a:r>
                <a:rPr dirty="0" err="1"/>
                <a:t>лица</a:t>
              </a:r>
              <a:r>
                <a:rPr dirty="0"/>
                <a:t>.</a:t>
              </a:r>
            </a:p>
          </p:txBody>
        </p:sp>
      </p:grpSp>
      <p:pic>
        <p:nvPicPr>
          <p:cNvPr id="146" name="Picture4.png" descr="Pictur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69765" y="2456730"/>
            <a:ext cx="6948300" cy="4332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16.png" descr="Pictur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78757" y="6991274"/>
            <a:ext cx="8840994" cy="6652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4354" y="-103579"/>
            <a:ext cx="26812706" cy="14578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Достойно място на жените на пазара на труда, икономическа независимост и подкрепа на жените предприемачи."/>
          <p:cNvGrpSpPr/>
          <p:nvPr/>
        </p:nvGrpSpPr>
        <p:grpSpPr>
          <a:xfrm>
            <a:off x="179303" y="3167855"/>
            <a:ext cx="11974302" cy="8035516"/>
            <a:chOff x="0" y="591212"/>
            <a:chExt cx="11974300" cy="8035515"/>
          </a:xfrm>
        </p:grpSpPr>
        <p:sp>
          <p:nvSpPr>
            <p:cNvPr id="151" name="Rectangle"/>
            <p:cNvSpPr/>
            <p:nvPr/>
          </p:nvSpPr>
          <p:spPr>
            <a:xfrm>
              <a:off x="0" y="803432"/>
              <a:ext cx="11974301" cy="7611078"/>
            </a:xfrm>
            <a:prstGeom prst="rect">
              <a:avLst/>
            </a:prstGeom>
            <a:solidFill>
              <a:srgbClr val="23549F">
                <a:alpha val="728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lnSpc>
                  <a:spcPts val="10700"/>
                </a:lnSpc>
                <a:defRPr sz="4000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152" name="Достойно място на жените на пазара на труда, икономическа независимост и подкрепа на жените - предприемачи"/>
            <p:cNvSpPr txBox="1"/>
            <p:nvPr/>
          </p:nvSpPr>
          <p:spPr>
            <a:xfrm>
              <a:off x="0" y="591212"/>
              <a:ext cx="11974301" cy="8035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lnSpc>
                  <a:spcPts val="9500"/>
                </a:lnSpc>
                <a:defRPr sz="6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  <a:p>
              <a:pPr algn="l" defTabSz="457200">
                <a:lnSpc>
                  <a:spcPts val="9500"/>
                </a:lnSpc>
                <a:defRPr sz="5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Достойно място на жените на пазара на труда, икономическа независимост и подкрепа на жените - предприемачи</a:t>
              </a:r>
              <a:endParaRPr sz="6000" b="1">
                <a:latin typeface="Times"/>
                <a:ea typeface="Times"/>
                <a:cs typeface="Times"/>
                <a:sym typeface="Times"/>
              </a:endParaRPr>
            </a:p>
            <a:p>
              <a:pPr algn="l" defTabSz="457200">
                <a:lnSpc>
                  <a:spcPts val="7500"/>
                </a:lnSpc>
                <a:defRPr sz="4000" b="1">
                  <a:latin typeface="Times"/>
                  <a:ea typeface="Times"/>
                  <a:cs typeface="Times"/>
                  <a:sym typeface="Times"/>
                </a:defRPr>
              </a:pPr>
              <a:endParaRPr sz="6000" b="1"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154" name="e1b7da5c2ae93fed2f47c2748327d168.jpg" descr="e1b7da5c2ae93fed2f47c2748327d168.jpg"/>
          <p:cNvPicPr>
            <a:picLocks noChangeAspect="1"/>
          </p:cNvPicPr>
          <p:nvPr/>
        </p:nvPicPr>
        <p:blipFill>
          <a:blip r:embed="rId4">
            <a:extLst/>
          </a:blip>
          <a:srcRect l="20736" t="954" b="19597"/>
          <a:stretch>
            <a:fillRect/>
          </a:stretch>
        </p:blipFill>
        <p:spPr>
          <a:xfrm>
            <a:off x="12924072" y="7566532"/>
            <a:ext cx="10771022" cy="6064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oman-313.jpg" descr="woman-31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47510" y="2372296"/>
            <a:ext cx="7924312" cy="4501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Black</vt:lpstr>
      <vt:lpstr>Helvetica</vt:lpstr>
      <vt:lpstr>Helvetica Neue</vt:lpstr>
      <vt:lpstr>Helvetica Neue Light</vt:lpstr>
      <vt:lpstr>Helvetica Neue Medium</vt:lpstr>
      <vt:lpstr>Times</vt:lpstr>
      <vt:lpstr>White</vt:lpstr>
      <vt:lpstr>СОЦИАЛНА ПОЛИТИКА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2019-04-18T12:46:58Z</dcterms:modified>
</cp:coreProperties>
</file>