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>
      <p:cViewPr varScale="1">
        <p:scale>
          <a:sx n="46" d="100"/>
          <a:sy n="46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749" r="6337" b="9676"/>
          <a:stretch>
            <a:fillRect/>
          </a:stretch>
        </p:blipFill>
        <p:spPr>
          <a:xfrm>
            <a:off x="-56149" y="0"/>
            <a:ext cx="24502355" cy="1384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55205" y="67807"/>
            <a:ext cx="9765987" cy="2554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56149" y="5568579"/>
            <a:ext cx="18392138" cy="6076483"/>
          </a:xfrm>
          <a:prstGeom prst="rect">
            <a:avLst/>
          </a:prstGeom>
          <a:solidFill>
            <a:srgbClr val="0042A9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ЦИФРОВИЗАЦИЯ"/>
          <p:cNvSpPr txBox="1">
            <a:spLocks noGrp="1"/>
          </p:cNvSpPr>
          <p:nvPr>
            <p:ph type="ctrTitle"/>
          </p:nvPr>
        </p:nvSpPr>
        <p:spPr>
          <a:xfrm>
            <a:off x="-56149" y="7412732"/>
            <a:ext cx="18392138" cy="2388175"/>
          </a:xfrm>
          <a:prstGeom prst="rect">
            <a:avLst/>
          </a:prstGeom>
        </p:spPr>
        <p:txBody>
          <a:bodyPr lIns="45719" tIns="45719" rIns="45719" bIns="45719">
            <a:normAutofit fontScale="90000"/>
          </a:bodyPr>
          <a:lstStyle>
            <a:lvl1pPr defTabSz="685800">
              <a:defRPr sz="13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bg-BG" dirty="0"/>
              <a:t>ВЪНШНА ПОЛИТИКА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4297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2"/>
            <a:ext cx="24384003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20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2" y="2254325"/>
            <a:ext cx="12153607" cy="8814308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TextBox 1"/>
          <p:cNvSpPr txBox="1"/>
          <p:nvPr/>
        </p:nvSpPr>
        <p:spPr>
          <a:xfrm>
            <a:off x="369722" y="2651719"/>
            <a:ext cx="11327352" cy="841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СЪЕДИНЕНИЕТО ПРАВИ СИЛАТА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ГЕРБ РАБОТИ ЗА ЕДИННА ВЪНШНА ПОЛИТИКА НА ЕС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Завършване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присъединителния</a:t>
            </a:r>
            <a:r>
              <a:rPr dirty="0"/>
              <a:t>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Западните</a:t>
            </a:r>
            <a:r>
              <a:rPr dirty="0"/>
              <a:t> </a:t>
            </a:r>
            <a:r>
              <a:rPr dirty="0" err="1"/>
              <a:t>Балкани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Добро</a:t>
            </a:r>
            <a:r>
              <a:rPr dirty="0"/>
              <a:t> </a:t>
            </a:r>
            <a:r>
              <a:rPr dirty="0" err="1"/>
              <a:t>сътрудничество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Турция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областта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сигурността</a:t>
            </a:r>
            <a:r>
              <a:rPr dirty="0"/>
              <a:t>, </a:t>
            </a:r>
            <a:r>
              <a:rPr dirty="0" err="1"/>
              <a:t>икономиката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енергетиката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Инвестиционен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Африка</a:t>
            </a:r>
            <a:r>
              <a:rPr dirty="0"/>
              <a:t>, </a:t>
            </a:r>
            <a:r>
              <a:rPr dirty="0" err="1"/>
              <a:t>който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осигури</a:t>
            </a:r>
            <a:r>
              <a:rPr dirty="0"/>
              <a:t> </a:t>
            </a:r>
            <a:r>
              <a:rPr dirty="0" err="1"/>
              <a:t>по-добро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устойчиво</a:t>
            </a:r>
            <a:r>
              <a:rPr dirty="0"/>
              <a:t> </a:t>
            </a:r>
            <a:r>
              <a:rPr dirty="0" err="1"/>
              <a:t>бъдеще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континента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Единна</a:t>
            </a:r>
            <a:r>
              <a:rPr dirty="0"/>
              <a:t> </a:t>
            </a:r>
            <a:r>
              <a:rPr dirty="0" err="1"/>
              <a:t>политика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отношение</a:t>
            </a:r>
            <a:r>
              <a:rPr dirty="0"/>
              <a:t> </a:t>
            </a:r>
            <a:r>
              <a:rPr dirty="0" err="1"/>
              <a:t>Близкия</a:t>
            </a:r>
            <a:r>
              <a:rPr dirty="0"/>
              <a:t> </a:t>
            </a:r>
            <a:r>
              <a:rPr dirty="0" err="1"/>
              <a:t>изток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Европейски</a:t>
            </a:r>
            <a:r>
              <a:rPr dirty="0"/>
              <a:t> </a:t>
            </a:r>
            <a:r>
              <a:rPr dirty="0" err="1"/>
              <a:t>търговски</a:t>
            </a:r>
            <a:r>
              <a:rPr dirty="0"/>
              <a:t> </a:t>
            </a:r>
            <a:r>
              <a:rPr dirty="0" err="1"/>
              <a:t>стандарти</a:t>
            </a:r>
            <a:r>
              <a:rPr dirty="0"/>
              <a:t>, </a:t>
            </a:r>
            <a:r>
              <a:rPr dirty="0" err="1"/>
              <a:t>чрез</a:t>
            </a:r>
            <a:r>
              <a:rPr dirty="0"/>
              <a:t> </a:t>
            </a:r>
            <a:r>
              <a:rPr dirty="0" err="1"/>
              <a:t>сключените</a:t>
            </a:r>
            <a:r>
              <a:rPr dirty="0"/>
              <a:t> </a:t>
            </a:r>
            <a:r>
              <a:rPr dirty="0" err="1"/>
              <a:t>търговски</a:t>
            </a:r>
            <a:r>
              <a:rPr dirty="0"/>
              <a:t> </a:t>
            </a:r>
            <a:r>
              <a:rPr dirty="0" err="1"/>
              <a:t>споразумения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43926" y="2324420"/>
            <a:ext cx="6088165" cy="4305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422413" y="2275201"/>
            <a:ext cx="6088165" cy="4404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таблица.pdf" descr="таблица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074" y="5471232"/>
            <a:ext cx="13016365" cy="18408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"/>
            <a:ext cx="2438400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88460" y="293770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"/>
          <p:cNvSpPr/>
          <p:nvPr/>
        </p:nvSpPr>
        <p:spPr>
          <a:xfrm>
            <a:off x="-1" y="2254324"/>
            <a:ext cx="12218101" cy="8814307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TextBox 5"/>
          <p:cNvSpPr txBox="1"/>
          <p:nvPr/>
        </p:nvSpPr>
        <p:spPr>
          <a:xfrm>
            <a:off x="293913" y="4814332"/>
            <a:ext cx="10907488" cy="440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ГЕРБ ПОСТАВИ ОТНОВО ПРИСЪЕДИНЯВАНЕТО НА ЗАПАДНИТЕ БАЛКАНИ В ДНЕВНИЯ РЕД НА ЕС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Инфраструктура / Свързаност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Цифрова програма / Роуминг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Младежки програми</a:t>
            </a: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Достъп до европейски средства </a:t>
            </a:r>
          </a:p>
        </p:txBody>
      </p:sp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43212" y="2254324"/>
            <a:ext cx="5657095" cy="8814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82628" y="2254323"/>
            <a:ext cx="5519052" cy="8814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24434587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88460" y="210056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"/>
          <p:cNvSpPr/>
          <p:nvPr/>
        </p:nvSpPr>
        <p:spPr>
          <a:xfrm>
            <a:off x="-807" y="2059147"/>
            <a:ext cx="12218101" cy="9597706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TextBox 5"/>
          <p:cNvSpPr txBox="1"/>
          <p:nvPr/>
        </p:nvSpPr>
        <p:spPr>
          <a:xfrm>
            <a:off x="294372" y="2715907"/>
            <a:ext cx="11334751" cy="958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ЗАЩИТА НА БЪЛГАРСКИТЕ ОБЩНОСТИ ИЗВЪН ПРЕДЕЛИТЕ НА РОДИНАТА: ЕВРОПЕЙСКАТА ИНТЕГРАЦИЯ Е НАЙ-ЕФИКАСНИЯТ ИНСТРУМЕНТ ЗА ТЯХНАТА ЗАЩИТА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Признаване на българската общност в Албания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Недискриминация на македонските българи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Подписване на договора с Република Северна Македония / Отстояване на историческата истина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Работа по признаването на българската общност в Косово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Гарантиране на правата на българите в Западните покрайнини 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Активна дейност с българите в Украйна и Молдова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marL="457200" indent="-4572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38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52978" y="6990606"/>
            <a:ext cx="4084110" cy="4904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99148" y="2380665"/>
            <a:ext cx="5791771" cy="3859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65633" y="6990606"/>
            <a:ext cx="3165169" cy="4923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511665" y="2380665"/>
            <a:ext cx="5978619" cy="38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95" y="1"/>
            <a:ext cx="2444849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85142" y="47045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"/>
          <p:cNvSpPr/>
          <p:nvPr/>
        </p:nvSpPr>
        <p:spPr>
          <a:xfrm>
            <a:off x="-64496" y="2901461"/>
            <a:ext cx="12218101" cy="8167173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TextBox 5"/>
          <p:cNvSpPr txBox="1"/>
          <p:nvPr/>
        </p:nvSpPr>
        <p:spPr>
          <a:xfrm>
            <a:off x="452175" y="3799092"/>
            <a:ext cx="10907488" cy="22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ДАДОХМЕ ВЪЗМОЖНОСТ НА СТОТИЦИ МЛАДИ СЪНАРОДНИЦИ ОТ БЪЛГАРСКИТЕ ИСТОРИЧЕСКИ ОБЩНОСТИ ДА ПОСЕТЯТ ЕВРОПЕЙСКИТЕ ИНСТИТУЦИИ</a:t>
            </a:r>
            <a:endParaRPr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26200" y="2922216"/>
            <a:ext cx="10857801" cy="8146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95" y="-2"/>
            <a:ext cx="24448496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37660" y="418664"/>
            <a:ext cx="7494441" cy="196055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"/>
          <p:cNvSpPr/>
          <p:nvPr/>
        </p:nvSpPr>
        <p:spPr>
          <a:xfrm>
            <a:off x="-64496" y="2901461"/>
            <a:ext cx="12218101" cy="8167173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TextBox 5"/>
          <p:cNvSpPr txBox="1"/>
          <p:nvPr/>
        </p:nvSpPr>
        <p:spPr>
          <a:xfrm>
            <a:off x="452175" y="3818849"/>
            <a:ext cx="10907488" cy="224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 ИНЦИАТИВА НА ГЕРБ, ЕП ИЗРАЗИ УВАЖЕНИЕ КЪМ БЪЛГАРИЯ, В ЛИЦЕТО НА БЪЛГАРСКИЯ ДЪРЖАВНИК АТАНАС БУРОВ, ЧИЕТО ИМЕ ВЕЧЕ НОСИ ЧАСТ ОТ СГРАДАТА НА ПАРЛАМЕНТА</a:t>
            </a:r>
          </a:p>
        </p:txBody>
      </p:sp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45099" y="2901461"/>
            <a:ext cx="12038901" cy="8167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Macintosh PowerPoint</Application>
  <PresentationFormat>Custom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Helvetica</vt:lpstr>
      <vt:lpstr>Helvetica Neue</vt:lpstr>
      <vt:lpstr>Helvetica Neue Light</vt:lpstr>
      <vt:lpstr>Helvetica Neue Medium</vt:lpstr>
      <vt:lpstr>White</vt:lpstr>
      <vt:lpstr>ВЪНШНА ПОЛИТИКА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2019-04-18T12:47:26Z</dcterms:modified>
</cp:coreProperties>
</file>